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5" r:id="rId3"/>
    <p:sldId id="296" r:id="rId4"/>
    <p:sldId id="297" r:id="rId5"/>
    <p:sldId id="294" r:id="rId6"/>
    <p:sldId id="298" r:id="rId7"/>
    <p:sldId id="299" r:id="rId8"/>
    <p:sldId id="300" r:id="rId9"/>
    <p:sldId id="301" r:id="rId10"/>
    <p:sldId id="317" r:id="rId11"/>
    <p:sldId id="305" r:id="rId12"/>
    <p:sldId id="315" r:id="rId13"/>
    <p:sldId id="306" r:id="rId14"/>
    <p:sldId id="313" r:id="rId15"/>
    <p:sldId id="310" r:id="rId16"/>
    <p:sldId id="308" r:id="rId17"/>
    <p:sldId id="307" r:id="rId18"/>
    <p:sldId id="309" r:id="rId19"/>
    <p:sldId id="316" r:id="rId20"/>
    <p:sldId id="311" r:id="rId21"/>
    <p:sldId id="314" r:id="rId22"/>
    <p:sldId id="302" r:id="rId23"/>
    <p:sldId id="30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9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580205599300088"/>
          <c:y val="1.666666666666666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KAUZISTIKA V PROCENTECH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List1!$A$2:$A$12</c:f>
              <c:strCache>
                <c:ptCount val="11"/>
                <c:pt idx="0">
                  <c:v>dospělí ubytování AD / ubytovnách</c:v>
                </c:pt>
                <c:pt idx="1">
                  <c:v>děti ubytování v AD</c:v>
                </c:pt>
                <c:pt idx="2">
                  <c:v>hledání a výběr zaměstnání</c:v>
                </c:pt>
                <c:pt idx="3">
                  <c:v>škola a doučování</c:v>
                </c:pt>
                <c:pt idx="4">
                  <c:v>rozvoj vlastních schopností a dovedností a psychosociální aktivity</c:v>
                </c:pt>
                <c:pt idx="5">
                  <c:v>zadluženost a řešení finančních problémů</c:v>
                </c:pt>
                <c:pt idx="6">
                  <c:v>bezdomovectví </c:v>
                </c:pt>
                <c:pt idx="7">
                  <c:v>ochrana zájmů dítěte</c:v>
                </c:pt>
                <c:pt idx="8">
                  <c:v>péče o seniory a zdravotně handicapované osoby</c:v>
                </c:pt>
                <c:pt idx="9">
                  <c:v>orientace v systému dávek státní sociální podpory a péče</c:v>
                </c:pt>
                <c:pt idx="10">
                  <c:v>volnočasové aktivity a vzdělávání</c:v>
                </c:pt>
              </c:strCache>
            </c:strRef>
          </c:cat>
          <c:val>
            <c:numRef>
              <c:f>List1!$B$2:$B$12</c:f>
              <c:numCache>
                <c:formatCode>0.00%</c:formatCode>
                <c:ptCount val="11"/>
                <c:pt idx="0">
                  <c:v>4.1599999999999998E-2</c:v>
                </c:pt>
                <c:pt idx="1">
                  <c:v>1.2500000000000001E-2</c:v>
                </c:pt>
                <c:pt idx="2">
                  <c:v>0.1283</c:v>
                </c:pt>
                <c:pt idx="3">
                  <c:v>0.1191</c:v>
                </c:pt>
                <c:pt idx="4">
                  <c:v>0.2271</c:v>
                </c:pt>
                <c:pt idx="5">
                  <c:v>0.15049999999999999</c:v>
                </c:pt>
                <c:pt idx="6">
                  <c:v>9.2100000000000001E-2</c:v>
                </c:pt>
                <c:pt idx="7">
                  <c:v>7.7899999999999997E-2</c:v>
                </c:pt>
                <c:pt idx="8">
                  <c:v>1.46E-2</c:v>
                </c:pt>
                <c:pt idx="9">
                  <c:v>0.10680000000000001</c:v>
                </c:pt>
                <c:pt idx="10">
                  <c:v>2.9499999999999998E-2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5103893263342"/>
          <c:y val="7.0370370370370375E-2"/>
          <c:w val="0.35810072178477687"/>
          <c:h val="0.92887693205016042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931758530183712E-2"/>
          <c:y val="0.14426800816564597"/>
          <c:w val="0.58271609798775148"/>
          <c:h val="0.7769547973170020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uživatelů podle věku v procentech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mladší 6-ti let</c:v>
                </c:pt>
                <c:pt idx="1">
                  <c:v>6 - 15 let</c:v>
                </c:pt>
                <c:pt idx="2">
                  <c:v>15 - 26 let</c:v>
                </c:pt>
                <c:pt idx="3">
                  <c:v>26 - 60 let</c:v>
                </c:pt>
                <c:pt idx="4">
                  <c:v>nad 60 let</c:v>
                </c:pt>
              </c:strCache>
            </c:strRef>
          </c:cat>
          <c:val>
            <c:numRef>
              <c:f>List1!$B$2:$B$6</c:f>
              <c:numCache>
                <c:formatCode>0.00%</c:formatCode>
                <c:ptCount val="5"/>
                <c:pt idx="0">
                  <c:v>7.6999999999999999E-2</c:v>
                </c:pt>
                <c:pt idx="1">
                  <c:v>0.30449999999999999</c:v>
                </c:pt>
                <c:pt idx="2">
                  <c:v>0.19170000000000001</c:v>
                </c:pt>
                <c:pt idx="3">
                  <c:v>0.36609999999999998</c:v>
                </c:pt>
                <c:pt idx="4">
                  <c:v>6.08E-2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210072178477694"/>
          <c:y val="0.16536016331291922"/>
          <c:w val="0.17428816710411199"/>
          <c:h val="0.545881452318460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A8DE-90C5-4C83-B34B-D8230627B8DB}" type="datetimeFigureOut">
              <a:rPr lang="cs-CZ" smtClean="0"/>
              <a:t>10. 1. 2018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2F4B-BD5E-4FAC-820A-11D8A5F811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6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2F4B-BD5E-4FAC-820A-11D8A5F811B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96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FD05-105D-4503-81E8-F51A41048582}" type="datetimeFigureOut">
              <a:rPr lang="cs-CZ" smtClean="0"/>
              <a:pPr/>
              <a:t>10. 1. 2018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13E9-F0F9-408D-B512-D23AA23E7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ita@charitamost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344816" cy="444110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1182710"/>
            <a:ext cx="6478488" cy="1899643"/>
          </a:xfrm>
        </p:spPr>
        <p:txBody>
          <a:bodyPr>
            <a:noAutofit/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cs-CZ" altLang="cs-CZ" sz="54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Oblastní charita Most</a:t>
            </a:r>
            <a:r>
              <a:rPr lang="cs-CZ" altLang="cs-CZ" sz="2800" dirty="0">
                <a:solidFill>
                  <a:srgbClr val="C00000"/>
                </a:solidFill>
              </a:rPr>
              <a:t/>
            </a:r>
            <a:br>
              <a:rPr lang="cs-CZ" altLang="cs-CZ" sz="2800" dirty="0">
                <a:solidFill>
                  <a:srgbClr val="C00000"/>
                </a:solidFill>
              </a:rPr>
            </a:br>
            <a:r>
              <a:rPr lang="cs-CZ" altLang="cs-CZ" sz="2800" dirty="0">
                <a:ea typeface="Times New Roman" panose="02020603050405020304" pitchFamily="18" charset="0"/>
              </a:rPr>
              <a:t>  </a:t>
            </a:r>
            <a:r>
              <a:rPr lang="cs-CZ" altLang="cs-CZ" sz="2000" b="1" i="1" dirty="0" err="1">
                <a:ea typeface="Times New Roman" panose="02020603050405020304" pitchFamily="18" charset="0"/>
              </a:rPr>
              <a:t>P.Jilemnického</a:t>
            </a:r>
            <a:r>
              <a:rPr lang="cs-CZ" altLang="cs-CZ" sz="2000" b="1" i="1" dirty="0">
                <a:ea typeface="Times New Roman" panose="02020603050405020304" pitchFamily="18" charset="0"/>
              </a:rPr>
              <a:t> 2457, 434 01 Most, Česká republika</a:t>
            </a:r>
            <a:r>
              <a:rPr lang="cs-CZ" altLang="cs-CZ" sz="2000" b="1" i="1" dirty="0"/>
              <a:t/>
            </a:r>
            <a:br>
              <a:rPr lang="cs-CZ" altLang="cs-CZ" sz="2000" b="1" i="1" dirty="0"/>
            </a:br>
            <a:r>
              <a:rPr lang="cs-CZ" altLang="cs-CZ" sz="2000" b="1" i="1" dirty="0">
                <a:ea typeface="Times New Roman" panose="02020603050405020304" pitchFamily="18" charset="0"/>
              </a:rPr>
              <a:t>  TEL: +420 476 11 99 99 , </a:t>
            </a:r>
            <a:r>
              <a:rPr lang="cs-CZ" altLang="cs-CZ" sz="2000" b="1" i="1" dirty="0" smtClean="0">
                <a:ea typeface="Times New Roman" panose="02020603050405020304" pitchFamily="18" charset="0"/>
              </a:rPr>
              <a:t/>
            </a:r>
            <a:br>
              <a:rPr lang="cs-CZ" altLang="cs-CZ" sz="2000" b="1" i="1" dirty="0" smtClean="0">
                <a:ea typeface="Times New Roman" panose="02020603050405020304" pitchFamily="18" charset="0"/>
              </a:rPr>
            </a:br>
            <a:r>
              <a:rPr lang="cs-CZ" altLang="cs-CZ" sz="2000" b="1" i="1" dirty="0" smtClean="0">
                <a:ea typeface="Times New Roman" panose="02020603050405020304" pitchFamily="18" charset="0"/>
              </a:rPr>
              <a:t>EMAIL</a:t>
            </a:r>
            <a:r>
              <a:rPr lang="cs-CZ" altLang="cs-CZ" sz="2000" b="1" i="1" dirty="0">
                <a:ea typeface="Times New Roman" panose="02020603050405020304" pitchFamily="18" charset="0"/>
              </a:rPr>
              <a:t>: </a:t>
            </a:r>
            <a:r>
              <a:rPr lang="cs-CZ" altLang="cs-CZ" sz="2000" b="1" i="1" dirty="0">
                <a:ea typeface="Times New Roman" panose="02020603050405020304" pitchFamily="18" charset="0"/>
                <a:hlinkClick r:id="rId3"/>
              </a:rPr>
              <a:t>charita@charitamost.cz</a:t>
            </a:r>
            <a:r>
              <a:rPr lang="cs-CZ" altLang="cs-CZ" sz="2000" b="1" i="1" dirty="0"/>
              <a:t/>
            </a:r>
            <a:br>
              <a:rPr lang="cs-CZ" altLang="cs-CZ" sz="2000" b="1" i="1" dirty="0"/>
            </a:br>
            <a:r>
              <a:rPr lang="cs-CZ" altLang="cs-CZ" sz="2000" b="1" i="1" dirty="0">
                <a:ea typeface="Times New Roman" panose="02020603050405020304" pitchFamily="18" charset="0"/>
              </a:rPr>
              <a:t>  IČO: 708 28 920</a:t>
            </a:r>
            <a:endParaRPr lang="cs-CZ" altLang="cs-CZ" sz="20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368752" cy="1849760"/>
          </a:xfrm>
        </p:spPr>
        <p:txBody>
          <a:bodyPr>
            <a:normAutofit/>
          </a:bodyPr>
          <a:lstStyle/>
          <a:p>
            <a:r>
              <a:rPr lang="cs-CZ" sz="7200" b="1" i="1" dirty="0" smtClean="0">
                <a:solidFill>
                  <a:schemeClr val="tx1"/>
                </a:solidFill>
              </a:rPr>
              <a:t>Rok 2017</a:t>
            </a:r>
            <a:endParaRPr lang="cs-CZ" sz="7200" b="1" i="1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816" y="1180852"/>
            <a:ext cx="1241647" cy="1672084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6060"/>
            <a:ext cx="8534400" cy="590465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 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10726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cs typeface="Arabic Typesetting" panose="03020402040406030203" pitchFamily="66" charset="-78"/>
              </a:rPr>
              <a:t>Účast na Národní potravinové sbírce </a:t>
            </a:r>
            <a:r>
              <a:rPr lang="cs-CZ" sz="2400" b="1" dirty="0" smtClean="0">
                <a:cs typeface="Arabic Typesetting" panose="03020402040406030203" pitchFamily="66" charset="-78"/>
              </a:rPr>
              <a:t>11.11.2017:</a:t>
            </a:r>
            <a:endParaRPr lang="cs-CZ" sz="2400" b="1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Centrál Most,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Billa Litvínov,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Tesco Tanvald 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Billa Praha Smíchov.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cs typeface="Arabic Typesetting" panose="03020402040406030203" pitchFamily="66" charset="-78"/>
            </a:endParaRPr>
          </a:p>
          <a:p>
            <a:pPr>
              <a:spcBef>
                <a:spcPts val="600"/>
              </a:spcBef>
            </a:pPr>
            <a:r>
              <a:rPr lang="cs-CZ" sz="2400" dirty="0" smtClean="0">
                <a:cs typeface="Arabic Typesetting" panose="03020402040406030203" pitchFamily="66" charset="-78"/>
              </a:rPr>
              <a:t>Sbírky se zúčastnilo 41 zaměstnanců a dobrovolníků </a:t>
            </a:r>
            <a:r>
              <a:rPr lang="cs-CZ" sz="2400" dirty="0" err="1" smtClean="0">
                <a:cs typeface="Arabic Typesetting" panose="03020402040406030203" pitchFamily="66" charset="-78"/>
              </a:rPr>
              <a:t>OchMost</a:t>
            </a:r>
            <a:r>
              <a:rPr lang="cs-CZ" sz="2400" dirty="0" smtClean="0">
                <a:cs typeface="Arabic Typesetting" panose="03020402040406030203" pitchFamily="66" charset="-78"/>
              </a:rPr>
              <a:t>.</a:t>
            </a:r>
          </a:p>
          <a:p>
            <a:pPr>
              <a:spcBef>
                <a:spcPts val="600"/>
              </a:spcBef>
            </a:pPr>
            <a:endParaRPr lang="cs-CZ" sz="1200" b="1" i="1" dirty="0">
              <a:cs typeface="Arabic Typesetting" panose="03020402040406030203" pitchFamily="66" charset="-78"/>
            </a:endParaRPr>
          </a:p>
          <a:p>
            <a:pPr>
              <a:spcBef>
                <a:spcPts val="600"/>
              </a:spcBef>
            </a:pPr>
            <a:r>
              <a:rPr lang="cs-CZ" sz="1200" b="1" i="1" dirty="0" smtClean="0">
                <a:cs typeface="Arabic Typesetting" panose="03020402040406030203" pitchFamily="66" charset="-78"/>
              </a:rPr>
              <a:t>Na snímku pečovatelky v Mostě v Albertu </a:t>
            </a:r>
            <a:endParaRPr lang="cs-CZ" sz="1200" b="1" i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0300" y="2903234"/>
            <a:ext cx="4120022" cy="23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39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80" y="1124744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10726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Most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cs-CZ" sz="2400" dirty="0" smtClean="0">
                <a:cs typeface="Arabic Typesetting" panose="03020402040406030203" pitchFamily="66" charset="-78"/>
              </a:rPr>
              <a:t>Rozšíření </a:t>
            </a:r>
            <a:r>
              <a:rPr lang="cs-CZ" sz="2400" dirty="0">
                <a:cs typeface="Arabic Typesetting" panose="03020402040406030203" pitchFamily="66" charset="-78"/>
              </a:rPr>
              <a:t>a stabilizace Sociálního poradenství </a:t>
            </a:r>
            <a:r>
              <a:rPr lang="cs-CZ" sz="2400" dirty="0" smtClean="0">
                <a:cs typeface="Arabic Typesetting" panose="03020402040406030203" pitchFamily="66" charset="-78"/>
              </a:rPr>
              <a:t>Most, </a:t>
            </a:r>
            <a:r>
              <a:rPr lang="cs-CZ" sz="2400" dirty="0">
                <a:cs typeface="Arabic Typesetting" panose="03020402040406030203" pitchFamily="66" charset="-78"/>
              </a:rPr>
              <a:t>počet uživatelů je již kolem </a:t>
            </a:r>
            <a:r>
              <a:rPr lang="cs-CZ" sz="2400" dirty="0" smtClean="0">
                <a:cs typeface="Arabic Typesetting" panose="03020402040406030203" pitchFamily="66" charset="-78"/>
              </a:rPr>
              <a:t>220.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cs-CZ" sz="2400" dirty="0" smtClean="0">
                <a:cs typeface="Arabic Typesetting" panose="03020402040406030203" pitchFamily="66" charset="-78"/>
              </a:rPr>
              <a:t>Rozmarýnek svou kvalitní prací získal </a:t>
            </a:r>
            <a:r>
              <a:rPr lang="cs-CZ" sz="2400" dirty="0">
                <a:cs typeface="Arabic Typesetting" panose="03020402040406030203" pitchFamily="66" charset="-78"/>
              </a:rPr>
              <a:t>perfektní </a:t>
            </a:r>
            <a:r>
              <a:rPr lang="cs-CZ" sz="2400" dirty="0" smtClean="0">
                <a:cs typeface="Arabic Typesetting" panose="03020402040406030203" pitchFamily="66" charset="-78"/>
              </a:rPr>
              <a:t>spolupráci </a:t>
            </a:r>
            <a:r>
              <a:rPr lang="cs-CZ" sz="2400" dirty="0">
                <a:cs typeface="Arabic Typesetting" panose="03020402040406030203" pitchFamily="66" charset="-78"/>
              </a:rPr>
              <a:t>s OSPOD – asistované předání a styky, účast na případových </a:t>
            </a:r>
            <a:r>
              <a:rPr lang="cs-CZ" sz="2400" dirty="0" smtClean="0">
                <a:cs typeface="Arabic Typesetting" panose="03020402040406030203" pitchFamily="66" charset="-78"/>
              </a:rPr>
              <a:t>konferencích.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cs-CZ" sz="2400" dirty="0">
                <a:cs typeface="Arabic Typesetting" panose="03020402040406030203" pitchFamily="66" charset="-78"/>
              </a:rPr>
              <a:t>V</a:t>
            </a:r>
            <a:r>
              <a:rPr lang="cs-CZ" sz="2400" dirty="0" smtClean="0">
                <a:cs typeface="Arabic Typesetting" panose="03020402040406030203" pitchFamily="66" charset="-78"/>
              </a:rPr>
              <a:t> Sovičce </a:t>
            </a:r>
            <a:r>
              <a:rPr lang="cs-CZ" sz="2400" dirty="0">
                <a:cs typeface="Arabic Typesetting" panose="03020402040406030203" pitchFamily="66" charset="-78"/>
              </a:rPr>
              <a:t>– projekt Inkluze – doučování dětí v </a:t>
            </a:r>
            <a:r>
              <a:rPr lang="cs-CZ" sz="2400" dirty="0" smtClean="0">
                <a:cs typeface="Arabic Typesetting" panose="03020402040406030203" pitchFamily="66" charset="-78"/>
              </a:rPr>
              <a:t>Sovičce.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cs-CZ" sz="2400" dirty="0" smtClean="0">
                <a:cs typeface="Arabic Typesetting" panose="03020402040406030203" pitchFamily="66" charset="-78"/>
              </a:rPr>
              <a:t>Podařilo </a:t>
            </a:r>
            <a:r>
              <a:rPr lang="cs-CZ" sz="2400" dirty="0">
                <a:cs typeface="Arabic Typesetting" panose="03020402040406030203" pitchFamily="66" charset="-78"/>
              </a:rPr>
              <a:t>se nám pro příští 3 roky získat projekt financovaný z ESF na rozšíření dvou služeb v Mostě (SAS a TP</a:t>
            </a:r>
            <a:r>
              <a:rPr lang="cs-CZ" sz="2400" dirty="0" smtClean="0">
                <a:cs typeface="Arabic Typesetting" panose="03020402040406030203" pitchFamily="66" charset="-78"/>
              </a:rPr>
              <a:t>).</a:t>
            </a:r>
            <a:endParaRPr lang="cs-CZ" sz="2400" dirty="0">
              <a:cs typeface="Arabic Typesetting" panose="03020402040406030203" pitchFamily="66" charset="-78"/>
            </a:endParaRPr>
          </a:p>
          <a:p>
            <a:endParaRPr lang="cs-CZ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95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63" y="1096878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47" y="1414466"/>
            <a:ext cx="3614756" cy="481967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2633" y="1869324"/>
            <a:ext cx="36918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V Mostě se podařilo opravit </a:t>
            </a:r>
            <a:r>
              <a:rPr lang="cs-CZ" sz="2400" smtClean="0">
                <a:cs typeface="Arabic Typesetting" panose="03020402040406030203" pitchFamily="66" charset="-78"/>
              </a:rPr>
              <a:t>sociální </a:t>
            </a:r>
            <a:r>
              <a:rPr lang="cs-CZ" sz="2400" smtClean="0">
                <a:cs typeface="Arabic Typesetting" panose="03020402040406030203" pitchFamily="66" charset="-78"/>
              </a:rPr>
              <a:t>zařízení </a:t>
            </a:r>
            <a:r>
              <a:rPr lang="cs-CZ" sz="2400" dirty="0">
                <a:cs typeface="Arabic Typesetting" panose="03020402040406030203" pitchFamily="66" charset="-78"/>
              </a:rPr>
              <a:t>v NDC.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 smtClean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V Duchcově připravujeme totéž asi rozsáhlejšího charakteru v Azylovém domě – v noclehárně.</a:t>
            </a:r>
            <a:endParaRPr lang="cs-CZ" sz="2400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73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7128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1268760"/>
            <a:ext cx="878497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  <a:cs typeface="Arabic Typesetting" panose="03020402040406030203" pitchFamily="66" charset="-78"/>
              </a:rPr>
              <a:t>Janov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Zahájena realizace </a:t>
            </a:r>
            <a:r>
              <a:rPr lang="cs-CZ" sz="2400" dirty="0" smtClean="0">
                <a:cs typeface="Arabic Typesetting" panose="03020402040406030203" pitchFamily="66" charset="-78"/>
              </a:rPr>
              <a:t>dvou </a:t>
            </a:r>
            <a:r>
              <a:rPr lang="cs-CZ" sz="2400" dirty="0">
                <a:cs typeface="Arabic Typesetting" panose="03020402040406030203" pitchFamily="66" charset="-78"/>
              </a:rPr>
              <a:t>projektů v rámci Koordinovaného přístupu v sociálně vyloučených lokalitách v Janově </a:t>
            </a:r>
            <a:r>
              <a:rPr lang="cs-CZ" sz="2400" dirty="0" smtClean="0">
                <a:cs typeface="Arabic Typesetting" panose="03020402040406030203" pitchFamily="66" charset="-78"/>
              </a:rPr>
              <a:t>(pět </a:t>
            </a:r>
            <a:r>
              <a:rPr lang="cs-CZ" sz="2400" dirty="0">
                <a:cs typeface="Arabic Typesetting" panose="03020402040406030203" pitchFamily="66" charset="-78"/>
              </a:rPr>
              <a:t>soc.sl.)..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Za </a:t>
            </a:r>
            <a:r>
              <a:rPr lang="cs-CZ" sz="2400" dirty="0">
                <a:cs typeface="Arabic Typesetting" panose="03020402040406030203" pitchFamily="66" charset="-78"/>
              </a:rPr>
              <a:t>NZDM Domino 15-26 let – podařil se nám výlet s velkými kluky na zámek Jezeří – pro ně to byl velký zážitek a pro nás </a:t>
            </a:r>
            <a:r>
              <a:rPr lang="cs-CZ" sz="2400" dirty="0" smtClean="0">
                <a:cs typeface="Arabic Typesetting" panose="03020402040406030203" pitchFamily="66" charset="-78"/>
              </a:rPr>
              <a:t>zkušenost. 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Za NZDM Domino 6- 14 let – podařilo se ještě více prohloubit spolupráci s Litvínovským farářem - otcem </a:t>
            </a:r>
            <a:r>
              <a:rPr lang="cs-CZ" sz="2400" dirty="0" err="1">
                <a:cs typeface="Arabic Typesetting" panose="03020402040406030203" pitchFamily="66" charset="-78"/>
              </a:rPr>
              <a:t>Gregorzem</a:t>
            </a:r>
            <a:r>
              <a:rPr lang="cs-CZ" sz="2400" dirty="0">
                <a:cs typeface="Arabic Typesetting" panose="03020402040406030203" pitchFamily="66" charset="-78"/>
              </a:rPr>
              <a:t>, ten navštěvuje děti jedenkrát do týdne. Také jsme navázali spolupráci s Probační a mediační službou.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Za Terénní službu – </a:t>
            </a:r>
            <a:r>
              <a:rPr lang="cs-CZ" sz="2400" dirty="0" smtClean="0">
                <a:cs typeface="Arabic Typesetting" panose="03020402040406030203" pitchFamily="66" charset="-78"/>
              </a:rPr>
              <a:t>u </a:t>
            </a:r>
            <a:r>
              <a:rPr lang="cs-CZ" sz="2400" dirty="0">
                <a:cs typeface="Arabic Typesetting" panose="03020402040406030203" pitchFamily="66" charset="-78"/>
              </a:rPr>
              <a:t>několika klientů se nám podařilo zajistit stálou práci, dále se nám dařilo sehnat pro klienty obvodního </a:t>
            </a:r>
            <a:r>
              <a:rPr lang="cs-CZ" sz="2400" dirty="0" smtClean="0">
                <a:cs typeface="Arabic Typesetting" panose="03020402040406030203" pitchFamily="66" charset="-78"/>
              </a:rPr>
              <a:t>lékaře </a:t>
            </a:r>
            <a:r>
              <a:rPr lang="cs-CZ" sz="2400" dirty="0">
                <a:cs typeface="Arabic Typesetting" panose="03020402040406030203" pitchFamily="66" charset="-78"/>
              </a:rPr>
              <a:t>a v jednom případě lékaře u klientky, která neměla lékaře 17 let</a:t>
            </a:r>
            <a:r>
              <a:rPr lang="cs-CZ" sz="2400" dirty="0" smtClean="0">
                <a:cs typeface="Arabic Typesetting" panose="03020402040406030203" pitchFamily="66" charset="-78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cs typeface="Arabic Typesetting" panose="03020402040406030203" pitchFamily="66" charset="-78"/>
            </a:endParaRPr>
          </a:p>
          <a:p>
            <a:endParaRPr lang="cs-CZ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311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126876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cs typeface="Arabic Typesetting" panose="03020402040406030203" pitchFamily="66" charset="-78"/>
            </a:endParaRPr>
          </a:p>
          <a:p>
            <a:endParaRPr lang="cs-CZ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245971"/>
            <a:ext cx="4512501" cy="33843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07" y="1856217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507288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196752"/>
            <a:ext cx="8784976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  <a:cs typeface="Arabic Typesetting" panose="03020402040406030203" pitchFamily="66" charset="-78"/>
              </a:rPr>
              <a:t>Janov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Zahájen projekt </a:t>
            </a:r>
            <a:r>
              <a:rPr lang="cs-CZ" sz="2400" dirty="0">
                <a:cs typeface="Arabic Typesetting" panose="03020402040406030203" pitchFamily="66" charset="-78"/>
              </a:rPr>
              <a:t>na podporu maminek</a:t>
            </a:r>
            <a:r>
              <a:rPr lang="cs-CZ" sz="2400" dirty="0" smtClean="0">
                <a:cs typeface="Arabic Typesetting" panose="03020402040406030203" pitchFamily="66" charset="-78"/>
              </a:rPr>
              <a:t>, podpořený MPSV.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Podařilo se získat dotace </a:t>
            </a:r>
            <a:r>
              <a:rPr lang="cs-CZ" sz="2400" dirty="0">
                <a:cs typeface="Arabic Typesetting" panose="03020402040406030203" pitchFamily="66" charset="-78"/>
              </a:rPr>
              <a:t>na </a:t>
            </a:r>
            <a:r>
              <a:rPr lang="cs-CZ" sz="2400" dirty="0" smtClean="0">
                <a:cs typeface="Arabic Typesetting" panose="03020402040406030203" pitchFamily="66" charset="-78"/>
              </a:rPr>
              <a:t>rozvojové projekty, nabízející </a:t>
            </a:r>
            <a:r>
              <a:rPr lang="cs-CZ" sz="2400" dirty="0">
                <a:cs typeface="Arabic Typesetting" panose="03020402040406030203" pitchFamily="66" charset="-78"/>
              </a:rPr>
              <a:t>široký záběr aktivit </a:t>
            </a:r>
            <a:r>
              <a:rPr lang="cs-CZ" sz="2400" dirty="0" smtClean="0">
                <a:cs typeface="Arabic Typesetting" panose="03020402040406030203" pitchFamily="66" charset="-78"/>
              </a:rPr>
              <a:t>(např. dohody </a:t>
            </a:r>
            <a:r>
              <a:rPr lang="cs-CZ" sz="2400" dirty="0">
                <a:cs typeface="Arabic Typesetting" panose="03020402040406030203" pitchFamily="66" charset="-78"/>
              </a:rPr>
              <a:t>se </a:t>
            </a:r>
            <a:r>
              <a:rPr lang="cs-CZ" sz="2400" dirty="0" smtClean="0">
                <a:cs typeface="Arabic Typesetting" panose="03020402040406030203" pitchFamily="66" charset="-78"/>
              </a:rPr>
              <a:t>školkami na vzdělání </a:t>
            </a:r>
            <a:r>
              <a:rPr lang="cs-CZ" sz="2400" dirty="0">
                <a:cs typeface="Arabic Typesetting" panose="03020402040406030203" pitchFamily="66" charset="-78"/>
              </a:rPr>
              <a:t>podle individuálních </a:t>
            </a:r>
            <a:r>
              <a:rPr lang="cs-CZ" sz="2400" dirty="0" smtClean="0">
                <a:cs typeface="Arabic Typesetting" panose="03020402040406030203" pitchFamily="66" charset="-78"/>
              </a:rPr>
              <a:t>plánů</a:t>
            </a:r>
            <a:r>
              <a:rPr lang="cs-CZ" sz="2400" dirty="0">
                <a:cs typeface="Arabic Typesetting" panose="03020402040406030203" pitchFamily="66" charset="-78"/>
              </a:rPr>
              <a:t> </a:t>
            </a:r>
            <a:r>
              <a:rPr lang="cs-CZ" sz="2400" dirty="0" smtClean="0">
                <a:cs typeface="Arabic Typesetting" panose="03020402040406030203" pitchFamily="66" charset="-78"/>
              </a:rPr>
              <a:t>a spousta dalších), které </a:t>
            </a:r>
            <a:r>
              <a:rPr lang="cs-CZ" sz="2400" dirty="0">
                <a:cs typeface="Arabic Typesetting" panose="03020402040406030203" pitchFamily="66" charset="-78"/>
              </a:rPr>
              <a:t>mají pozitivní vliv </a:t>
            </a:r>
            <a:r>
              <a:rPr lang="cs-CZ" sz="2400" dirty="0" smtClean="0">
                <a:cs typeface="Arabic Typesetting" panose="03020402040406030203" pitchFamily="66" charset="-78"/>
              </a:rPr>
              <a:t>na uživatele služeb.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Do KCJ začaly docházet senioři </a:t>
            </a:r>
            <a:r>
              <a:rPr lang="cs-CZ" sz="2400" dirty="0">
                <a:cs typeface="Arabic Typesetting" panose="03020402040406030203" pitchFamily="66" charset="-78"/>
              </a:rPr>
              <a:t>z Horního </a:t>
            </a:r>
            <a:r>
              <a:rPr lang="cs-CZ" sz="2400" dirty="0" smtClean="0">
                <a:cs typeface="Arabic Typesetting" panose="03020402040406030203" pitchFamily="66" charset="-78"/>
              </a:rPr>
              <a:t>Jiřetína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Tělocvičnu kromě našich uživatelů využívají </a:t>
            </a:r>
            <a:r>
              <a:rPr lang="cs-CZ" sz="2400" dirty="0">
                <a:cs typeface="Arabic Typesetting" panose="03020402040406030203" pitchFamily="66" charset="-78"/>
              </a:rPr>
              <a:t>dvě různé skupiny </a:t>
            </a:r>
            <a:r>
              <a:rPr lang="cs-CZ" sz="2400" dirty="0" smtClean="0">
                <a:cs typeface="Arabic Typesetting" panose="03020402040406030203" pitchFamily="66" charset="-78"/>
              </a:rPr>
              <a:t>žen z vně.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Vnitřek KCJ je zase o trošku útulnější – díky těm, kdo tu pracují -  </a:t>
            </a:r>
            <a:r>
              <a:rPr lang="cs-CZ" sz="2400" dirty="0">
                <a:cs typeface="Arabic Typesetting" panose="03020402040406030203" pitchFamily="66" charset="-78"/>
              </a:rPr>
              <a:t>chodby, </a:t>
            </a:r>
            <a:r>
              <a:rPr lang="cs-CZ" sz="2400" dirty="0" smtClean="0">
                <a:cs typeface="Arabic Typesetting" panose="03020402040406030203" pitchFamily="66" charset="-78"/>
              </a:rPr>
              <a:t>kanceláře </a:t>
            </a:r>
            <a:r>
              <a:rPr lang="cs-CZ" sz="2400" dirty="0">
                <a:cs typeface="Arabic Typesetting" panose="03020402040406030203" pitchFamily="66" charset="-78"/>
              </a:rPr>
              <a:t>zaměstnanců nebo herny pro děti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Podařilo se vybudovat stabilní </a:t>
            </a:r>
            <a:r>
              <a:rPr lang="cs-CZ" sz="2400" dirty="0">
                <a:cs typeface="Arabic Typesetting" panose="03020402040406030203" pitchFamily="66" charset="-78"/>
              </a:rPr>
              <a:t>a kvalitní tým </a:t>
            </a:r>
            <a:r>
              <a:rPr lang="cs-CZ" sz="2400" dirty="0" smtClean="0">
                <a:cs typeface="Arabic Typesetting" panose="03020402040406030203" pitchFamily="66" charset="-78"/>
              </a:rPr>
              <a:t>zaměstnanců – což je v objektu, který je v roce 2017 druhým rokem v provozu, velmi důležité. </a:t>
            </a:r>
            <a:endParaRPr lang="cs-CZ" sz="2400" dirty="0">
              <a:cs typeface="Arabic Typesetting" panose="03020402040406030203" pitchFamily="66" charset="-78"/>
            </a:endParaRPr>
          </a:p>
          <a:p>
            <a:pPr>
              <a:spcBef>
                <a:spcPts val="600"/>
              </a:spcBef>
            </a:pPr>
            <a:endParaRPr lang="cs-CZ" sz="2400" dirty="0">
              <a:cs typeface="Arabic Typesetting" panose="03020402040406030203" pitchFamily="66" charset="-78"/>
            </a:endParaRPr>
          </a:p>
          <a:p>
            <a:endParaRPr lang="cs-CZ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050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5548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67544" y="99418"/>
            <a:ext cx="6923112" cy="1066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00200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CC0000"/>
                </a:solidFill>
                <a:cs typeface="Arabic Typesetting" panose="03020402040406030203" pitchFamily="66" charset="-78"/>
              </a:rPr>
              <a:t>Chomutov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Počet </a:t>
            </a:r>
            <a:r>
              <a:rPr lang="cs-CZ" sz="2400" dirty="0">
                <a:cs typeface="Arabic Typesetting" panose="03020402040406030203" pitchFamily="66" charset="-78"/>
              </a:rPr>
              <a:t>uživatelů NZDM </a:t>
            </a:r>
            <a:r>
              <a:rPr lang="cs-CZ" sz="2400" dirty="0" err="1">
                <a:cs typeface="Arabic Typesetting" panose="03020402040406030203" pitchFamily="66" charset="-78"/>
              </a:rPr>
              <a:t>Khamoro</a:t>
            </a:r>
            <a:r>
              <a:rPr lang="cs-CZ" sz="2400" dirty="0">
                <a:cs typeface="Arabic Typesetting" panose="03020402040406030203" pitchFamily="66" charset="-78"/>
              </a:rPr>
              <a:t> </a:t>
            </a:r>
            <a:r>
              <a:rPr lang="cs-CZ" sz="2400" dirty="0" smtClean="0">
                <a:cs typeface="Arabic Typesetting" panose="03020402040406030203" pitchFamily="66" charset="-78"/>
              </a:rPr>
              <a:t>190.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Počet uživatelů TSP </a:t>
            </a:r>
            <a:r>
              <a:rPr lang="cs-CZ" sz="2400" dirty="0" smtClean="0">
                <a:cs typeface="Arabic Typesetting" panose="03020402040406030203" pitchFamily="66" charset="-78"/>
              </a:rPr>
              <a:t>190. 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Počet OSP Chomutov  </a:t>
            </a:r>
            <a:r>
              <a:rPr lang="cs-CZ" sz="2400" dirty="0" smtClean="0">
                <a:cs typeface="Arabic Typesetting" panose="03020402040406030203" pitchFamily="66" charset="-78"/>
              </a:rPr>
              <a:t>100.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Podařilo se nám zajistit více než 10 uživatelům </a:t>
            </a:r>
            <a:r>
              <a:rPr lang="cs-CZ" sz="2400" dirty="0" smtClean="0">
                <a:cs typeface="Arabic Typesetting" panose="03020402040406030203" pitchFamily="66" charset="-78"/>
              </a:rPr>
              <a:t>zaměstnání.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Podařilo se poskytnout a zajistit 5 rodinám </a:t>
            </a:r>
            <a:r>
              <a:rPr lang="cs-CZ" sz="2400" dirty="0" smtClean="0">
                <a:cs typeface="Arabic Typesetting" panose="03020402040406030203" pitchFamily="66" charset="-78"/>
              </a:rPr>
              <a:t>bydlení.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U dvou klientek došlo k zaplacení exekuce  formou splátkového kalendáře - které zajistila </a:t>
            </a:r>
            <a:r>
              <a:rPr lang="cs-CZ" sz="2400" dirty="0" err="1" smtClean="0">
                <a:cs typeface="Arabic Typesetting" panose="03020402040406030203" pitchFamily="66" charset="-78"/>
              </a:rPr>
              <a:t>OchM</a:t>
            </a:r>
            <a:r>
              <a:rPr lang="cs-CZ" sz="2400" dirty="0">
                <a:cs typeface="Arabic Typesetting" panose="03020402040406030203" pitchFamily="66" charset="-78"/>
              </a:rPr>
              <a:t>. </a:t>
            </a:r>
            <a:endParaRPr lang="cs-CZ" sz="2400" dirty="0" smtClean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V rámci KPSVL se podařilo </a:t>
            </a:r>
            <a:r>
              <a:rPr lang="cs-CZ" sz="2400" dirty="0">
                <a:cs typeface="Arabic Typesetting" panose="03020402040406030203" pitchFamily="66" charset="-78"/>
              </a:rPr>
              <a:t>uspět v programu OPZ s projektem Pomoc Chomutovským občanům ve výši 19 milionů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Chystáme rozjezd </a:t>
            </a:r>
            <a:r>
              <a:rPr lang="cs-CZ" sz="2400" dirty="0">
                <a:cs typeface="Arabic Typesetting" panose="03020402040406030203" pitchFamily="66" charset="-78"/>
              </a:rPr>
              <a:t>nové služby od 1.1.2018 SAS </a:t>
            </a:r>
            <a:r>
              <a:rPr lang="cs-CZ" sz="2400" dirty="0" smtClean="0">
                <a:cs typeface="Arabic Typesetting" panose="03020402040406030203" pitchFamily="66" charset="-78"/>
              </a:rPr>
              <a:t>Jirkov.</a:t>
            </a:r>
            <a:endParaRPr lang="cs-CZ" sz="2400" dirty="0">
              <a:cs typeface="Arabic Typesetting" panose="03020402040406030203" pitchFamily="66" charset="-7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547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00" y="1284784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0" y="1156384"/>
            <a:ext cx="87849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Duchcov a Osek</a:t>
            </a:r>
            <a:endParaRPr lang="cs-CZ" sz="2400" b="1" dirty="0">
              <a:solidFill>
                <a:srgbClr val="FF0000"/>
              </a:solidFill>
              <a:cs typeface="Arabic Typesetting" panose="03020402040406030203" pitchFamily="66" charset="-78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NZDM Zastávka v Duchcově </a:t>
            </a:r>
            <a:r>
              <a:rPr lang="cs-CZ" sz="2400" dirty="0">
                <a:cs typeface="Arabic Typesetting" panose="03020402040406030203" pitchFamily="66" charset="-78"/>
              </a:rPr>
              <a:t>realizuje předškolní klub, který je podporován MŠMT již několik let a letos </a:t>
            </a:r>
            <a:r>
              <a:rPr lang="cs-CZ" sz="2400" dirty="0" smtClean="0">
                <a:cs typeface="Arabic Typesetting" panose="03020402040406030203" pitchFamily="66" charset="-78"/>
              </a:rPr>
              <a:t>byl projekt podpořen </a:t>
            </a:r>
            <a:r>
              <a:rPr lang="cs-CZ" sz="2400" dirty="0">
                <a:cs typeface="Arabic Typesetting" panose="03020402040406030203" pitchFamily="66" charset="-78"/>
              </a:rPr>
              <a:t>celou požadovanou částkou. V předškolním klubu byla velká úspěšnost děti při nástupu do školy nebo MŠ. Jinak Zastávka se účastní různých festivalů a soutěží, kde je velmi úspěšná.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Zahájena nová soc.sl. </a:t>
            </a:r>
            <a:r>
              <a:rPr lang="cs-CZ" sz="2400" dirty="0">
                <a:cs typeface="Arabic Typesetting" panose="03020402040406030203" pitchFamily="66" charset="-78"/>
              </a:rPr>
              <a:t>Terénní programy </a:t>
            </a:r>
            <a:r>
              <a:rPr lang="cs-CZ" sz="2400" dirty="0" smtClean="0">
                <a:cs typeface="Arabic Typesetting" panose="03020402040406030203" pitchFamily="66" charset="-78"/>
              </a:rPr>
              <a:t>Duchcov. Realizace i ve vyloučených </a:t>
            </a:r>
            <a:r>
              <a:rPr lang="cs-CZ" sz="2400" dirty="0">
                <a:cs typeface="Arabic Typesetting" panose="03020402040406030203" pitchFamily="66" charset="-78"/>
              </a:rPr>
              <a:t>lokalit v Duchcově – Gizely a Viktoríny.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SAS </a:t>
            </a:r>
            <a:r>
              <a:rPr lang="cs-CZ" sz="2400" dirty="0">
                <a:cs typeface="Arabic Typesetting" panose="03020402040406030203" pitchFamily="66" charset="-78"/>
              </a:rPr>
              <a:t>Duchcov – výborná spolupráce s OSPOD Teplice – děkovný dopis p. Heleně Cibulkové od pracovníků SPOD.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Azylové </a:t>
            </a:r>
            <a:r>
              <a:rPr lang="cs-CZ" sz="2400" dirty="0">
                <a:cs typeface="Arabic Typesetting" panose="03020402040406030203" pitchFamily="66" charset="-78"/>
              </a:rPr>
              <a:t>domy </a:t>
            </a:r>
            <a:r>
              <a:rPr lang="cs-CZ" sz="2400" dirty="0" smtClean="0">
                <a:cs typeface="Arabic Typesetting" panose="03020402040406030203" pitchFamily="66" charset="-78"/>
              </a:rPr>
              <a:t>- poskytují </a:t>
            </a:r>
            <a:r>
              <a:rPr lang="cs-CZ" sz="2400" dirty="0">
                <a:cs typeface="Arabic Typesetting" panose="03020402040406030203" pitchFamily="66" charset="-78"/>
              </a:rPr>
              <a:t>kvalitní zázemí pro uživatele, je nastolená dobrá spolupráce se samosprávou. </a:t>
            </a:r>
            <a:r>
              <a:rPr lang="cs-CZ" sz="2400" dirty="0" smtClean="0">
                <a:cs typeface="Arabic Typesetting" panose="03020402040406030203" pitchFamily="66" charset="-78"/>
              </a:rPr>
              <a:t>V Oseku AD byl v listopadu jedním z důležitých organizátorů Vánočního koncertu v kostele.</a:t>
            </a:r>
            <a:endParaRPr lang="cs-CZ" sz="2400" dirty="0">
              <a:cs typeface="Arabic Typesetting" panose="03020402040406030203" pitchFamily="66" charset="-7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166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1369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10726"/>
            <a:ext cx="8784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Centrum </a:t>
            </a:r>
            <a:r>
              <a:rPr lang="cs-CZ" sz="2400" b="1" dirty="0" err="1" smtClean="0">
                <a:solidFill>
                  <a:srgbClr val="FF0000"/>
                </a:solidFill>
                <a:cs typeface="Arabic Typesetting" panose="03020402040406030203" pitchFamily="66" charset="-78"/>
              </a:rPr>
              <a:t>RvT</a:t>
            </a:r>
            <a:r>
              <a:rPr lang="cs-CZ" sz="2400" b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 Osek</a:t>
            </a:r>
            <a:endParaRPr lang="cs-CZ" sz="2400" b="1" dirty="0">
              <a:solidFill>
                <a:srgbClr val="FF0000"/>
              </a:solidFill>
              <a:cs typeface="Arabic Typesetting" panose="03020402040406030203" pitchFamily="66" charset="-78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Rozvíjejí </a:t>
            </a:r>
            <a:r>
              <a:rPr lang="cs-CZ" sz="2400" dirty="0">
                <a:cs typeface="Arabic Typesetting" panose="03020402040406030203" pitchFamily="66" charset="-78"/>
              </a:rPr>
              <a:t>se </a:t>
            </a:r>
            <a:r>
              <a:rPr lang="cs-CZ" sz="2400" dirty="0" smtClean="0">
                <a:cs typeface="Arabic Typesetting" panose="03020402040406030203" pitchFamily="66" charset="-78"/>
              </a:rPr>
              <a:t>spolupráce </a:t>
            </a:r>
            <a:r>
              <a:rPr lang="cs-CZ" sz="2400" dirty="0">
                <a:cs typeface="Arabic Typesetting" panose="03020402040406030203" pitchFamily="66" charset="-78"/>
              </a:rPr>
              <a:t>s dobrovolníky ze </a:t>
            </a:r>
            <a:r>
              <a:rPr lang="cs-CZ" sz="2400" dirty="0" err="1">
                <a:cs typeface="Arabic Typesetting" panose="03020402040406030203" pitchFamily="66" charset="-78"/>
              </a:rPr>
              <a:t>CitiBank</a:t>
            </a:r>
            <a:r>
              <a:rPr lang="cs-CZ" sz="2400" dirty="0">
                <a:cs typeface="Arabic Typesetting" panose="03020402040406030203" pitchFamily="66" charset="-78"/>
              </a:rPr>
              <a:t> (naše maminy a jejich děti byly letos na dvou výletech, které </a:t>
            </a:r>
            <a:r>
              <a:rPr lang="cs-CZ" sz="2400" dirty="0" smtClean="0">
                <a:cs typeface="Arabic Typesetting" panose="03020402040406030203" pitchFamily="66" charset="-78"/>
              </a:rPr>
              <a:t>plně </a:t>
            </a:r>
            <a:r>
              <a:rPr lang="cs-CZ" sz="2400" dirty="0">
                <a:cs typeface="Arabic Typesetting" panose="03020402040406030203" pitchFamily="66" charset="-78"/>
              </a:rPr>
              <a:t>financovala </a:t>
            </a:r>
            <a:r>
              <a:rPr lang="cs-CZ" sz="2400" dirty="0" err="1">
                <a:cs typeface="Arabic Typesetting" panose="03020402040406030203" pitchFamily="66" charset="-78"/>
              </a:rPr>
              <a:t>CitiBank</a:t>
            </a:r>
            <a:r>
              <a:rPr lang="cs-CZ" sz="2400" dirty="0">
                <a:cs typeface="Arabic Typesetting" panose="03020402040406030203" pitchFamily="66" charset="-78"/>
              </a:rPr>
              <a:t> – máme radost, že naše děti mohly zažít něco nového</a:t>
            </a:r>
            <a:r>
              <a:rPr lang="cs-CZ" sz="2400" dirty="0" smtClean="0">
                <a:cs typeface="Arabic Typesetting" panose="03020402040406030203" pitchFamily="66" charset="-78"/>
              </a:rPr>
              <a:t>).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Rozvíjí i také spolupráce </a:t>
            </a:r>
            <a:r>
              <a:rPr lang="cs-CZ" sz="2400" dirty="0">
                <a:cs typeface="Arabic Typesetting" panose="03020402040406030203" pitchFamily="66" charset="-78"/>
              </a:rPr>
              <a:t>s Nadačním fondem Terezy Maxové dětem, </a:t>
            </a:r>
            <a:r>
              <a:rPr lang="cs-CZ" sz="2400" dirty="0" smtClean="0">
                <a:cs typeface="Arabic Typesetting" panose="03020402040406030203" pitchFamily="66" charset="-78"/>
              </a:rPr>
              <a:t>přínosná </a:t>
            </a:r>
            <a:r>
              <a:rPr lang="cs-CZ" sz="2400" dirty="0">
                <a:cs typeface="Arabic Typesetting" panose="03020402040406030203" pitchFamily="66" charset="-78"/>
              </a:rPr>
              <a:t>našim klientkám a jejich dětem také </a:t>
            </a:r>
            <a:r>
              <a:rPr lang="cs-CZ" sz="2400" dirty="0" smtClean="0">
                <a:cs typeface="Arabic Typesetting" panose="03020402040406030203" pitchFamily="66" charset="-78"/>
              </a:rPr>
              <a:t>velice.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Zpracována </a:t>
            </a:r>
            <a:r>
              <a:rPr lang="cs-CZ" sz="2400" dirty="0">
                <a:cs typeface="Arabic Typesetting" panose="03020402040406030203" pitchFamily="66" charset="-78"/>
              </a:rPr>
              <a:t>projektové dokumentace a žádost o stavební povolení ke změně vytápění </a:t>
            </a:r>
            <a:r>
              <a:rPr lang="cs-CZ" sz="2400" dirty="0" err="1" smtClean="0">
                <a:cs typeface="Arabic Typesetting" panose="03020402040406030203" pitchFamily="66" charset="-78"/>
              </a:rPr>
              <a:t>RvT</a:t>
            </a:r>
            <a:r>
              <a:rPr lang="cs-CZ" sz="2400" dirty="0" smtClean="0">
                <a:cs typeface="Arabic Typesetting" panose="03020402040406030203" pitchFamily="66" charset="-78"/>
              </a:rPr>
              <a:t> formou tepelného čerpadla.</a:t>
            </a:r>
            <a:endParaRPr lang="cs-CZ" sz="2400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800" dirty="0" smtClean="0">
              <a:cs typeface="Arabic Typesetting" panose="03020402040406030203" pitchFamily="66" charset="-78"/>
            </a:endParaRPr>
          </a:p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CC0000"/>
                </a:solidFill>
                <a:cs typeface="Arabic Typesetting" panose="03020402040406030203" pitchFamily="66" charset="-78"/>
              </a:rPr>
              <a:t>SAS Žatec</a:t>
            </a:r>
            <a:endParaRPr lang="cs-CZ" sz="2400" b="1" dirty="0">
              <a:solidFill>
                <a:srgbClr val="CC0000"/>
              </a:solidFill>
              <a:cs typeface="Arabic Typesetting" panose="03020402040406030203" pitchFamily="66" charset="-78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Díky </a:t>
            </a:r>
            <a:r>
              <a:rPr lang="cs-CZ" sz="2400" dirty="0">
                <a:cs typeface="Arabic Typesetting" panose="03020402040406030203" pitchFamily="66" charset="-78"/>
              </a:rPr>
              <a:t>aktivitě pracovnic Sociálně aktivizační služby pro rodiny s dětmi v Žatci jsou rozvíjeny naše vztahy s pracovnicemi Oddělení sociálně právní ochrany dětí, které jsou nyní nadstandardní.</a:t>
            </a:r>
          </a:p>
          <a:p>
            <a:endParaRPr lang="cs-CZ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490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1369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10726"/>
            <a:ext cx="87849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Služby péče: pečovatelská služba a asistenční služba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Mírně roste počet uživatelů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Ze strany uživatelů </a:t>
            </a:r>
            <a:r>
              <a:rPr lang="cs-CZ" sz="2400" dirty="0"/>
              <a:t>i jejich rodinných </a:t>
            </a:r>
            <a:r>
              <a:rPr lang="cs-CZ" sz="2400" dirty="0" smtClean="0"/>
              <a:t>příslušníků nám byla projevena spokojenost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Pečovatelky a asistentky i v r. 2017 si zvyšovali svou kvalifikaci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Daří se zachovávat profesionální </a:t>
            </a:r>
            <a:r>
              <a:rPr lang="cs-CZ" sz="2400" dirty="0"/>
              <a:t>a empatický přístup k </a:t>
            </a:r>
            <a:r>
              <a:rPr lang="cs-CZ" sz="2400" dirty="0" smtClean="0"/>
              <a:t>uživatelům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Udržujeme individuální </a:t>
            </a:r>
            <a:r>
              <a:rPr lang="cs-CZ" sz="2400" dirty="0"/>
              <a:t>přístup k </a:t>
            </a:r>
            <a:r>
              <a:rPr lang="cs-CZ" sz="2400" dirty="0" smtClean="0"/>
              <a:t>uživatelům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Rozšířili jsme svou působnost do budoucnosti – např. v obci Hrobčice.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endParaRPr lang="cs-CZ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981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íl3\Formuláře\vlnovk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93168"/>
            <a:ext cx="7776864" cy="49971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416" y="1340768"/>
            <a:ext cx="8116416" cy="5018684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cs-CZ" sz="2400" dirty="0" smtClean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4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400" dirty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400" dirty="0">
                <a:latin typeface="+mn-lt"/>
                <a:cs typeface="Arabic Typesetting" panose="03020402040406030203" pitchFamily="66" charset="-78"/>
              </a:rPr>
            </a:br>
            <a:r>
              <a:rPr lang="cs-CZ" sz="2400" dirty="0" smtClean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4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700" dirty="0" smtClean="0">
                <a:latin typeface="+mn-lt"/>
                <a:cs typeface="Arabic Typesetting" panose="03020402040406030203" pitchFamily="66" charset="-78"/>
              </a:rPr>
              <a:t>Nestátní nezisková církevní organizace</a:t>
            </a:r>
            <a:br>
              <a:rPr lang="cs-CZ" sz="27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700" dirty="0" smtClean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7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700" dirty="0" smtClean="0">
                <a:latin typeface="+mn-lt"/>
                <a:cs typeface="Arabic Typesetting" panose="03020402040406030203" pitchFamily="66" charset="-78"/>
              </a:rPr>
              <a:t>Zřizovatel Církev římskokatolická, biskupství Litoměřické. </a:t>
            </a:r>
            <a:br>
              <a:rPr lang="cs-CZ" sz="27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700" dirty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700" dirty="0">
                <a:latin typeface="+mn-lt"/>
                <a:cs typeface="Arabic Typesetting" panose="03020402040406030203" pitchFamily="66" charset="-78"/>
              </a:rPr>
            </a:br>
            <a:r>
              <a:rPr lang="cs-CZ" sz="2700" dirty="0" smtClean="0">
                <a:latin typeface="+mn-lt"/>
                <a:cs typeface="Arabic Typesetting" panose="03020402040406030203" pitchFamily="66" charset="-78"/>
              </a:rPr>
              <a:t>Nadřízená organizace – Diecézní charita Litoměřice.</a:t>
            </a:r>
            <a:br>
              <a:rPr lang="cs-CZ" sz="27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700" dirty="0" smtClean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7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700" dirty="0" smtClean="0">
                <a:latin typeface="+mn-lt"/>
                <a:cs typeface="Arabic Typesetting" panose="03020402040406030203" pitchFamily="66" charset="-78"/>
              </a:rPr>
              <a:t>Naše </a:t>
            </a:r>
            <a:r>
              <a:rPr lang="cs-CZ" sz="2700" dirty="0">
                <a:latin typeface="+mn-lt"/>
                <a:cs typeface="Arabic Typesetting" panose="03020402040406030203" pitchFamily="66" charset="-78"/>
              </a:rPr>
              <a:t>konání inspiruje příklad Ježíše Krista - soucítění s lidským </a:t>
            </a:r>
            <a:r>
              <a:rPr lang="cs-CZ" sz="2700" dirty="0" smtClean="0">
                <a:latin typeface="+mn-lt"/>
                <a:cs typeface="Arabic Typesetting" panose="03020402040406030203" pitchFamily="66" charset="-78"/>
              </a:rPr>
              <a:t>utrpením. Proto nejsme vedeni jen pravidly legislativními a občanskými, ale i pochopením s těmi, co nedosahují hned ve svém životě zlepšení, ale někdy i opakovaně selhávají. </a:t>
            </a:r>
            <a:br>
              <a:rPr lang="cs-CZ" sz="27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400" dirty="0" smtClean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4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400" dirty="0" smtClean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400" dirty="0" smtClean="0">
                <a:latin typeface="+mn-lt"/>
                <a:cs typeface="Arabic Typesetting" panose="03020402040406030203" pitchFamily="66" charset="-78"/>
              </a:rPr>
            </a:br>
            <a:r>
              <a:rPr lang="cs-CZ" sz="2400" dirty="0">
                <a:latin typeface="+mn-lt"/>
                <a:cs typeface="Arabic Typesetting" panose="03020402040406030203" pitchFamily="66" charset="-78"/>
              </a:rPr>
              <a:t/>
            </a:r>
            <a:br>
              <a:rPr lang="cs-CZ" sz="2400" dirty="0">
                <a:latin typeface="+mn-lt"/>
                <a:cs typeface="Arabic Typesetting" panose="03020402040406030203" pitchFamily="66" charset="-78"/>
              </a:rPr>
            </a:br>
            <a:endParaRPr lang="cs-CZ" sz="2400" dirty="0">
              <a:latin typeface="+mn-lt"/>
              <a:cs typeface="Arabic Typesetting" panose="03020402040406030203" pitchFamily="66" charset="-7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6384" y="427038"/>
            <a:ext cx="946448" cy="12745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09600" y="427038"/>
            <a:ext cx="7056784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Kdo jsme?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098298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58061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10726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>
                <a:solidFill>
                  <a:srgbClr val="CC0000"/>
                </a:solidFill>
                <a:cs typeface="Arabic Typesetting" panose="03020402040406030203" pitchFamily="66" charset="-78"/>
              </a:rPr>
              <a:t>Tanvald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Stabilizace sociálních služeb NZDM a odborné sociální poradenství.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Aktivní účast na komunitním plánování.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Od představitelů města jsme letos obdrželi jasné vyjádření, že jsme jedna ze tří organizací, které budou na svém území podporovat a s jejichž službami jsou spokojeni. </a:t>
            </a:r>
            <a:r>
              <a:rPr lang="cs-CZ" sz="2400" dirty="0" smtClean="0">
                <a:cs typeface="Arabic Typesetting" panose="03020402040406030203" pitchFamily="66" charset="-78"/>
              </a:rPr>
              <a:t>zkvalitnění.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NZDM finanční podpora IP Libereckého kraje.</a:t>
            </a:r>
          </a:p>
          <a:p>
            <a:pPr algn="just">
              <a:spcBef>
                <a:spcPts val="600"/>
              </a:spcBef>
            </a:pPr>
            <a:endParaRPr lang="cs-CZ" sz="2400" dirty="0"/>
          </a:p>
          <a:p>
            <a:r>
              <a:rPr lang="cs-CZ" sz="2400" dirty="0"/>
              <a:t> 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cs typeface="Arabic Typesetting" panose="03020402040406030203" pitchFamily="66" charset="-78"/>
            </a:endParaRPr>
          </a:p>
          <a:p>
            <a:pPr algn="just">
              <a:spcBef>
                <a:spcPts val="600"/>
              </a:spcBef>
            </a:pPr>
            <a:r>
              <a:rPr lang="cs-CZ" sz="2400" dirty="0" smtClean="0">
                <a:cs typeface="Arabic Typesetting" panose="03020402040406030203" pitchFamily="66" charset="-78"/>
              </a:rPr>
              <a:t> </a:t>
            </a:r>
            <a:endParaRPr lang="cs-CZ" sz="2400" dirty="0">
              <a:cs typeface="Arabic Typesetting" panose="03020402040406030203" pitchFamily="66" charset="-78"/>
            </a:endParaRPr>
          </a:p>
          <a:p>
            <a:pPr>
              <a:spcBef>
                <a:spcPts val="600"/>
              </a:spcBef>
            </a:pPr>
            <a:endParaRPr lang="cs-CZ" sz="2400" dirty="0">
              <a:cs typeface="Arabic Typesetting" panose="03020402040406030203" pitchFamily="66" charset="-7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001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88" y="1201692"/>
            <a:ext cx="8534400" cy="557321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10726"/>
            <a:ext cx="878497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Zákupy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 Ke </a:t>
            </a:r>
            <a:r>
              <a:rPr lang="cs-CZ" sz="2400" dirty="0"/>
              <a:t>konci roku 2016 </a:t>
            </a:r>
            <a:r>
              <a:rPr lang="cs-CZ" sz="2400" dirty="0" smtClean="0"/>
              <a:t>dům vyhořel, prošel </a:t>
            </a:r>
            <a:r>
              <a:rPr lang="cs-CZ" sz="2400" dirty="0"/>
              <a:t>rekonstrukcí a tak do nového roku 2017 vstoupil klub v novém krásnějším kabátu. Velké díky patří zaměstnancům </a:t>
            </a:r>
            <a:r>
              <a:rPr lang="cs-CZ" sz="2400" dirty="0" err="1"/>
              <a:t>Zákupáku</a:t>
            </a:r>
            <a:r>
              <a:rPr lang="cs-CZ" sz="2400" dirty="0"/>
              <a:t>, kteří jej opět uvedly do chodu pod </a:t>
            </a:r>
            <a:r>
              <a:rPr lang="cs-CZ" sz="2400" dirty="0" smtClean="0"/>
              <a:t>vedením </a:t>
            </a:r>
            <a:r>
              <a:rPr lang="cs-CZ" sz="2400" dirty="0"/>
              <a:t>Michaely </a:t>
            </a:r>
            <a:r>
              <a:rPr lang="cs-CZ" sz="2400" dirty="0" smtClean="0"/>
              <a:t>Lochmanové.</a:t>
            </a:r>
          </a:p>
          <a:p>
            <a:pPr algn="just">
              <a:spcBef>
                <a:spcPts val="600"/>
              </a:spcBef>
            </a:pPr>
            <a:r>
              <a:rPr lang="cs-CZ" sz="2400" b="1" dirty="0" err="1" smtClean="0">
                <a:solidFill>
                  <a:srgbClr val="FF0000"/>
                </a:solidFill>
              </a:rPr>
              <a:t>Náhlov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 Pravidelně </a:t>
            </a:r>
            <a:r>
              <a:rPr lang="cs-CZ" sz="2400" dirty="0"/>
              <a:t>se zúčastňuje tanečních a hudebních vystoupení. V tomto roce získali 1. a 2. místo v tanci a na několika akcích vystupovali jako hudební doprovod. S nadšením trénují na další sezónu.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 </a:t>
            </a:r>
            <a:endParaRPr lang="cs-CZ" sz="2400" dirty="0">
              <a:cs typeface="Arabic Typesetting" panose="03020402040406030203" pitchFamily="66" charset="-7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56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6864" cy="4890120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20762"/>
            <a:ext cx="3633254" cy="37242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6" y="1895695"/>
            <a:ext cx="4614656" cy="346099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09600" y="404663"/>
            <a:ext cx="6830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i="1" dirty="0" smtClean="0"/>
              <a:t>Čeká nás… </a:t>
            </a:r>
          </a:p>
          <a:p>
            <a:r>
              <a:rPr lang="cs-CZ" sz="4400" b="1" i="1" dirty="0" smtClean="0">
                <a:solidFill>
                  <a:srgbClr val="FF0000"/>
                </a:solidFill>
              </a:rPr>
              <a:t>           Tříkrálová sbírka 2018 </a:t>
            </a:r>
            <a:endParaRPr lang="cs-CZ" sz="44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0854" y="281168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064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6864" cy="4890120"/>
          </a:xfrm>
          <a:prstGeom prst="rect">
            <a:avLst/>
          </a:prstGeom>
          <a:noFill/>
        </p:spPr>
      </p:pic>
      <p:pic>
        <p:nvPicPr>
          <p:cNvPr id="3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776864" cy="4890120"/>
          </a:xfrm>
          <a:prstGeom prst="rect">
            <a:avLst/>
          </a:prstGeom>
          <a:noFill/>
        </p:spPr>
      </p:pic>
      <p:pic>
        <p:nvPicPr>
          <p:cNvPr id="4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64" y="1676400"/>
            <a:ext cx="8786936" cy="489012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09600" y="888085"/>
            <a:ext cx="7929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i="1" dirty="0">
                <a:solidFill>
                  <a:srgbClr val="CC0000"/>
                </a:solidFill>
              </a:rPr>
              <a:t>Oblastní charita Most  </a:t>
            </a:r>
            <a:endParaRPr lang="cs-CZ" sz="4400" b="1" i="1" dirty="0" smtClean="0">
              <a:solidFill>
                <a:srgbClr val="CC0000"/>
              </a:solidFill>
            </a:endParaRPr>
          </a:p>
          <a:p>
            <a:r>
              <a:rPr lang="cs-CZ" sz="4400" b="1" i="1" dirty="0" smtClean="0">
                <a:solidFill>
                  <a:srgbClr val="CC0000"/>
                </a:solidFill>
              </a:rPr>
              <a:t>děkuje </a:t>
            </a:r>
            <a:r>
              <a:rPr lang="cs-CZ" sz="4400" b="1" i="1" dirty="0">
                <a:solidFill>
                  <a:srgbClr val="CC0000"/>
                </a:solidFill>
              </a:rPr>
              <a:t>Vám všem za </a:t>
            </a:r>
            <a:r>
              <a:rPr lang="cs-CZ" sz="4400" b="1" i="1" dirty="0" smtClean="0">
                <a:solidFill>
                  <a:srgbClr val="CC0000"/>
                </a:solidFill>
              </a:rPr>
              <a:t>aktivní </a:t>
            </a:r>
            <a:r>
              <a:rPr lang="cs-CZ" sz="4400" b="1" i="1" dirty="0">
                <a:solidFill>
                  <a:srgbClr val="CC0000"/>
                </a:solidFill>
              </a:rPr>
              <a:t>přispění k charitnímu dílu. </a:t>
            </a:r>
            <a:endParaRPr lang="cs-CZ" sz="4400" b="1" i="1" dirty="0" smtClean="0">
              <a:solidFill>
                <a:srgbClr val="CC0000"/>
              </a:solidFill>
            </a:endParaRPr>
          </a:p>
          <a:p>
            <a:endParaRPr lang="cs-CZ" sz="4400" b="1" i="1" dirty="0">
              <a:solidFill>
                <a:srgbClr val="FF0000"/>
              </a:solidFill>
            </a:endParaRPr>
          </a:p>
          <a:p>
            <a:endParaRPr lang="cs-CZ" sz="4400" b="1" i="1" dirty="0" smtClean="0">
              <a:solidFill>
                <a:srgbClr val="FF0000"/>
              </a:solidFill>
            </a:endParaRPr>
          </a:p>
          <a:p>
            <a:endParaRPr lang="cs-CZ" sz="4400" b="1" i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66156" y="3642685"/>
            <a:ext cx="76561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/>
              <a:t>Přejeme Vám pokojný čas Adventu, požehnané Vánoce </a:t>
            </a:r>
            <a:r>
              <a:rPr lang="cs-CZ" sz="4400" b="1" dirty="0" smtClean="0"/>
              <a:t>2017 </a:t>
            </a:r>
            <a:r>
              <a:rPr lang="cs-CZ" sz="4400" b="1" dirty="0"/>
              <a:t>a úspěšný rok </a:t>
            </a:r>
            <a:r>
              <a:rPr lang="cs-CZ" sz="4400" b="1" dirty="0" smtClean="0"/>
              <a:t>2018!</a:t>
            </a:r>
            <a:r>
              <a:rPr lang="cs-CZ" sz="4400" b="1" dirty="0"/>
              <a:t/>
            </a:r>
            <a:br>
              <a:rPr lang="cs-CZ" sz="4400" b="1" dirty="0"/>
            </a:br>
            <a:endParaRPr lang="cs-CZ" sz="4400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854" y="281168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564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82772"/>
            <a:ext cx="7776864" cy="460754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cs-CZ" b="1" i="1" dirty="0" smtClean="0"/>
              <a:t>Něco málo statistiky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9188"/>
            <a:ext cx="8067836" cy="4941132"/>
          </a:xfrm>
        </p:spPr>
        <p:txBody>
          <a:bodyPr>
            <a:normAutofit/>
          </a:bodyPr>
          <a:lstStyle/>
          <a:p>
            <a:endParaRPr lang="cs-CZ" sz="2400" dirty="0" smtClean="0">
              <a:latin typeface="+mj-lt"/>
              <a:cs typeface="Arabic Typesetting" panose="03020402040406030203" pitchFamily="66" charset="-78"/>
            </a:endParaRPr>
          </a:p>
          <a:p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Jedenáct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druhů sociálních služeb podle Zákona 108/2006 </a:t>
            </a:r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Sb. Zhruba osm aktivit a projektů mimo registraci soc. služeb.</a:t>
            </a:r>
          </a:p>
          <a:p>
            <a:endParaRPr lang="cs-CZ" sz="2400" dirty="0" smtClean="0">
              <a:latin typeface="+mj-lt"/>
              <a:cs typeface="Arabic Typesetting" panose="03020402040406030203" pitchFamily="66" charset="-78"/>
            </a:endParaRPr>
          </a:p>
          <a:p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Na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sedmnácti adresách, přičemž například tady na jedné adrese v Janově se nachází </a:t>
            </a:r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osm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registrovaných i neregistrovaných služeb a </a:t>
            </a:r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aktivit.</a:t>
            </a:r>
          </a:p>
          <a:p>
            <a:endParaRPr lang="cs-CZ" sz="2400" dirty="0" smtClean="0">
              <a:latin typeface="+mj-lt"/>
              <a:cs typeface="Arabic Typesetting" panose="03020402040406030203" pitchFamily="66" charset="-78"/>
            </a:endParaRPr>
          </a:p>
          <a:p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Naše střediska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a zařízení najdete v Mostě</a:t>
            </a:r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, v Litvínově-Janově, v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Duchcově a v </a:t>
            </a:r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Oseku,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v Chomutově, v Jirkově, </a:t>
            </a:r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v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Tanvaldu, v Zákupech, v </a:t>
            </a:r>
            <a:r>
              <a:rPr lang="cs-CZ" sz="2400" dirty="0" err="1">
                <a:latin typeface="+mj-lt"/>
                <a:cs typeface="Arabic Typesetting" panose="03020402040406030203" pitchFamily="66" charset="-78"/>
              </a:rPr>
              <a:t>Náhlově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 u </a:t>
            </a:r>
            <a:r>
              <a:rPr lang="cs-CZ" sz="2400" dirty="0" smtClean="0">
                <a:latin typeface="+mj-lt"/>
                <a:cs typeface="Arabic Typesetting" panose="03020402040406030203" pitchFamily="66" charset="-78"/>
              </a:rPr>
              <a:t>Osečné a  </a:t>
            </a:r>
            <a:r>
              <a:rPr lang="cs-CZ" sz="2400" dirty="0">
                <a:latin typeface="+mj-lt"/>
                <a:cs typeface="Arabic Typesetting" panose="03020402040406030203" pitchFamily="66" charset="-78"/>
              </a:rPr>
              <a:t>v Žatci. </a:t>
            </a:r>
            <a:endParaRPr lang="cs-CZ" sz="2400" dirty="0" smtClean="0">
              <a:latin typeface="+mj-lt"/>
              <a:cs typeface="Arabic Typesetting" panose="03020402040406030203" pitchFamily="66" charset="-7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588" y="476672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533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6864" cy="48901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cs-CZ" b="1" i="1" dirty="0" smtClean="0"/>
              <a:t>Lidé – lidem…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cs typeface="Arabic Typesetting" panose="03020402040406030203" pitchFamily="66" charset="-78"/>
              </a:rPr>
              <a:t>Počet zaměstnanců k 31.10.2017:	 </a:t>
            </a:r>
            <a:r>
              <a:rPr lang="cs-CZ" dirty="0" smtClean="0">
                <a:cs typeface="Arabic Typesetting" panose="03020402040406030203" pitchFamily="66" charset="-78"/>
              </a:rPr>
              <a:t>135.</a:t>
            </a:r>
            <a:endParaRPr lang="cs-CZ" dirty="0">
              <a:cs typeface="Arabic Typesetting" panose="03020402040406030203" pitchFamily="66" charset="-78"/>
            </a:endParaRPr>
          </a:p>
          <a:p>
            <a:r>
              <a:rPr lang="cs-CZ" dirty="0">
                <a:cs typeface="Arabic Typesetting" panose="03020402040406030203" pitchFamily="66" charset="-78"/>
              </a:rPr>
              <a:t>Počet dobrovolníků v r. 2017:	cca </a:t>
            </a:r>
            <a:r>
              <a:rPr lang="cs-CZ" dirty="0" smtClean="0">
                <a:cs typeface="Arabic Typesetting" panose="03020402040406030203" pitchFamily="66" charset="-78"/>
              </a:rPr>
              <a:t>85 </a:t>
            </a:r>
            <a:r>
              <a:rPr lang="cs-CZ" dirty="0">
                <a:cs typeface="Arabic Typesetting" panose="03020402040406030203" pitchFamily="66" charset="-78"/>
              </a:rPr>
              <a:t>včetně koledníků v Tříkrálové </a:t>
            </a:r>
            <a:r>
              <a:rPr lang="cs-CZ" dirty="0" smtClean="0">
                <a:cs typeface="Arabic Typesetting" panose="03020402040406030203" pitchFamily="66" charset="-78"/>
              </a:rPr>
              <a:t>sbírce a firemních dobrovolníků. </a:t>
            </a:r>
            <a:endParaRPr lang="cs-CZ" dirty="0"/>
          </a:p>
          <a:p>
            <a:r>
              <a:rPr lang="cs-CZ" dirty="0" smtClean="0"/>
              <a:t>Za rok 2016 využilo naše služby cca 4 050 lidí, z toho naprostá většina opakovaně. Vzhledem ke zvýšené kapacitě některých služeb r. 2017 lze předpokládat, že počet uživatelů v r. 2017 naroste nebo minimálně zůstane stejný.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74638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2801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192074935"/>
              </p:ext>
            </p:extLst>
          </p:nvPr>
        </p:nvGraphicFramePr>
        <p:xfrm>
          <a:off x="0" y="25116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88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8009612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7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Cíl3\Formuláře\vlnovk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17638"/>
            <a:ext cx="7776864" cy="4890120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Setkávání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323529" y="1610899"/>
            <a:ext cx="8343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Charita ČR, DCHLTM – zúčastňujeme se odborných kolegií, někteří z Vás tato kolegia vedou. FEAD.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Farnosti Církve římskokatolické v jednotlivých místech - poděkování za činnost v Janově, v Tanvaldu a dalších místech.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Asociace poskytovatelů sociálních služeb.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Euroregion Krušnohoří.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Agentura pro sociální začleňování.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Místní akční skupina k čerpání fondů EU.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Spolupracujeme se všemi městy a obcemi a dalšími poskytovali sociálních služeb, kde působíme a jsme aktivní v komunitním plánování soc.sl. ve všech městech a obcích.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Tvorba střednědobého plánu ÚK, karty služeb, Akční plán apod.</a:t>
            </a:r>
            <a:endParaRPr lang="cs-CZ" sz="2400" dirty="0">
              <a:cs typeface="Arabic Typesetting" panose="03020402040406030203" pitchFamily="66" charset="-7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0499" y="185626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4249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6864" cy="489012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86410"/>
            <a:ext cx="946448" cy="12745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23528" y="417960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Přeshraniční spolupráce</a:t>
            </a:r>
            <a:endParaRPr lang="cs-CZ" b="1" i="1" dirty="0"/>
          </a:p>
        </p:txBody>
      </p:sp>
      <p:sp>
        <p:nvSpPr>
          <p:cNvPr id="5" name="Obdélník 4"/>
          <p:cNvSpPr/>
          <p:nvPr/>
        </p:nvSpPr>
        <p:spPr>
          <a:xfrm>
            <a:off x="306978" y="1781339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Charitní svaz Drážďany – Míšeň.</a:t>
            </a:r>
            <a:endParaRPr lang="cs-CZ" sz="1000" dirty="0" smtClean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dirty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Lidová </a:t>
            </a:r>
            <a:r>
              <a:rPr lang="cs-CZ" sz="2400" dirty="0">
                <a:cs typeface="Arabic Typesetting" panose="03020402040406030203" pitchFamily="66" charset="-78"/>
              </a:rPr>
              <a:t>solidarita Oblastní svaz </a:t>
            </a:r>
            <a:r>
              <a:rPr lang="cs-CZ" sz="2400" dirty="0" err="1" smtClean="0">
                <a:cs typeface="Arabic Typesetting" panose="03020402040406030203" pitchFamily="66" charset="-78"/>
              </a:rPr>
              <a:t>Freiberg</a:t>
            </a:r>
            <a:r>
              <a:rPr lang="cs-CZ" sz="2400" dirty="0" smtClean="0">
                <a:cs typeface="Arabic Typesetting" panose="03020402040406030203" pitchFamily="66" charset="-78"/>
              </a:rPr>
              <a:t>. </a:t>
            </a:r>
            <a:endParaRPr lang="cs-CZ" sz="1000" dirty="0" smtClean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dirty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 Nadace RENOVABIS se sídlem </a:t>
            </a:r>
            <a:r>
              <a:rPr lang="cs-CZ" sz="2400" dirty="0" err="1" smtClean="0">
                <a:cs typeface="Arabic Typesetting" panose="03020402040406030203" pitchFamily="66" charset="-78"/>
              </a:rPr>
              <a:t>Freising</a:t>
            </a:r>
            <a:r>
              <a:rPr lang="cs-CZ" sz="2400" dirty="0" smtClean="0">
                <a:cs typeface="Arabic Typesetting" panose="03020402040406030203" pitchFamily="66" charset="-78"/>
              </a:rPr>
              <a:t>.</a:t>
            </a:r>
            <a:endParaRPr lang="cs-CZ" sz="1000" dirty="0" smtClean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dirty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cs typeface="Arabic Typesetting" panose="03020402040406030203" pitchFamily="66" charset="-78"/>
              </a:rPr>
              <a:t> </a:t>
            </a:r>
            <a:r>
              <a:rPr lang="cs-CZ" sz="2400" dirty="0" smtClean="0">
                <a:cs typeface="Arabic Typesetting" panose="03020402040406030203" pitchFamily="66" charset="-78"/>
              </a:rPr>
              <a:t>Základní </a:t>
            </a:r>
            <a:r>
              <a:rPr lang="cs-CZ" sz="2400" dirty="0">
                <a:cs typeface="Arabic Typesetting" panose="03020402040406030203" pitchFamily="66" charset="-78"/>
              </a:rPr>
              <a:t>škola Vévody Heinricha </a:t>
            </a:r>
            <a:r>
              <a:rPr lang="cs-CZ" sz="2400" dirty="0" smtClean="0">
                <a:cs typeface="Arabic Typesetting" panose="03020402040406030203" pitchFamily="66" charset="-78"/>
              </a:rPr>
              <a:t>Marienberg.</a:t>
            </a:r>
            <a:endParaRPr lang="cs-CZ" sz="1000" dirty="0" smtClean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dirty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Domovský </a:t>
            </a:r>
            <a:r>
              <a:rPr lang="cs-CZ" sz="2400" dirty="0">
                <a:cs typeface="Arabic Typesetting" panose="03020402040406030203" pitchFamily="66" charset="-78"/>
              </a:rPr>
              <a:t>spolek, Vesnické muzeum, Církevní obec a Projektová agentura </a:t>
            </a:r>
            <a:r>
              <a:rPr lang="cs-CZ" sz="2400" dirty="0" err="1">
                <a:cs typeface="Arabic Typesetting" panose="03020402040406030203" pitchFamily="66" charset="-78"/>
              </a:rPr>
              <a:t>Gahlenz</a:t>
            </a:r>
            <a:r>
              <a:rPr lang="cs-CZ" sz="2400" dirty="0">
                <a:cs typeface="Arabic Typesetting" panose="03020402040406030203" pitchFamily="66" charset="-78"/>
              </a:rPr>
              <a:t> -  kulturně-vzdělávací projekt „Děti poznávají saské Krušnohoří</a:t>
            </a:r>
            <a:r>
              <a:rPr lang="cs-CZ" sz="2400" dirty="0" smtClean="0">
                <a:cs typeface="Arabic Typesetting" panose="03020402040406030203" pitchFamily="66" charset="-78"/>
              </a:rPr>
              <a:t>“.</a:t>
            </a:r>
            <a:endParaRPr lang="cs-CZ" sz="1000" dirty="0" smtClean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dirty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Německý </a:t>
            </a:r>
            <a:r>
              <a:rPr lang="cs-CZ" sz="2400" dirty="0">
                <a:cs typeface="Arabic Typesetting" panose="03020402040406030203" pitchFamily="66" charset="-78"/>
              </a:rPr>
              <a:t>červený kříž </a:t>
            </a:r>
            <a:r>
              <a:rPr lang="cs-CZ" sz="2400" dirty="0" smtClean="0">
                <a:cs typeface="Arabic Typesetting" panose="03020402040406030203" pitchFamily="66" charset="-78"/>
              </a:rPr>
              <a:t>Bautzen.</a:t>
            </a:r>
            <a:endParaRPr lang="cs-CZ" sz="1000" dirty="0" smtClean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dirty="0"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A minimálně deset dalších partnerů.</a:t>
            </a:r>
            <a:endParaRPr lang="cs-CZ" sz="2400" dirty="0">
              <a:cs typeface="Arabic Typesetting" panose="03020402040406030203" pitchFamily="66" charset="-78"/>
            </a:endParaRPr>
          </a:p>
          <a:p>
            <a:endParaRPr lang="cs-CZ" sz="2400" dirty="0" smtClean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27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íl3\Formuláře\vlnovk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6060"/>
            <a:ext cx="8534400" cy="5904656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1" dirty="0" smtClean="0"/>
              <a:t>Mezníky roku 2017 </a:t>
            </a:r>
            <a:endParaRPr lang="cs-CZ" b="1" i="1" dirty="0"/>
          </a:p>
        </p:txBody>
      </p:sp>
      <p:sp>
        <p:nvSpPr>
          <p:cNvPr id="4" name="Obdélník 3"/>
          <p:cNvSpPr/>
          <p:nvPr/>
        </p:nvSpPr>
        <p:spPr>
          <a:xfrm>
            <a:off x="179512" y="1610726"/>
            <a:ext cx="878497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cs typeface="Arabic Typesetting" panose="03020402040406030203" pitchFamily="66" charset="-78"/>
              </a:rPr>
              <a:t>Tříkrálová </a:t>
            </a:r>
            <a:r>
              <a:rPr lang="cs-CZ" sz="2400" b="1" dirty="0">
                <a:cs typeface="Arabic Typesetting" panose="03020402040406030203" pitchFamily="66" charset="-78"/>
              </a:rPr>
              <a:t>sbírka </a:t>
            </a:r>
            <a:r>
              <a:rPr lang="cs-CZ" sz="2400" b="1" dirty="0" smtClean="0">
                <a:cs typeface="Arabic Typesetting" panose="03020402040406030203" pitchFamily="66" charset="-78"/>
              </a:rPr>
              <a:t>2017 – vykoledovali jsme 168.698,- Kč.</a:t>
            </a:r>
            <a:endParaRPr lang="cs-CZ" sz="2400" b="1" dirty="0">
              <a:cs typeface="Arabic Typesetting" panose="03020402040406030203" pitchFamily="66" charset="-7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Od 1.4.2017 Zahájení v rámci služeb SAS v Mostě, Duchcově a v Žatci … podpora sociálních služeb ÚK –  z financí EU formou IP Ústeckého kraje.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Přes různé potíže se nám daří personálně obsadit všechny služby především pokud jde o odborné pracovníky.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Úspěch se žádostí o podporu IROP na rekonstrukci domu v ul. Františka Malíka v Mostě. Rozsah rozpočtu včetně nákupu domu a pozemku je cca 17.5 mil. Kč.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Prezentovali </a:t>
            </a:r>
            <a:r>
              <a:rPr lang="cs-CZ" sz="2400" dirty="0">
                <a:cs typeface="Arabic Typesetting" panose="03020402040406030203" pitchFamily="66" charset="-78"/>
              </a:rPr>
              <a:t>jsem služby Oblastní charity v rádiu </a:t>
            </a:r>
            <a:r>
              <a:rPr lang="cs-CZ" sz="2400" dirty="0" smtClean="0">
                <a:cs typeface="Arabic Typesetting" panose="03020402040406030203" pitchFamily="66" charset="-78"/>
              </a:rPr>
              <a:t>Proglas.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abic Typesetting" panose="03020402040406030203" pitchFamily="66" charset="-78"/>
              </a:rPr>
              <a:t>Účast na Národní potravinové sbírce 11.11.2017.</a:t>
            </a:r>
          </a:p>
          <a:p>
            <a:endParaRPr lang="cs-CZ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08863"/>
            <a:ext cx="946448" cy="12745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09550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1207</Words>
  <Application>Microsoft Office PowerPoint</Application>
  <PresentationFormat>Předvádění na obrazovce (4:3)</PresentationFormat>
  <Paragraphs>139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Arabic Typesetting</vt:lpstr>
      <vt:lpstr>Arial</vt:lpstr>
      <vt:lpstr>Calibri</vt:lpstr>
      <vt:lpstr>Times New Roman</vt:lpstr>
      <vt:lpstr>Motiv sady Office</vt:lpstr>
      <vt:lpstr>Oblastní charita Most   P.Jilemnického 2457, 434 01 Most, Česká republika   TEL: +420 476 11 99 99 ,  EMAIL: charita@charitamost.cz   IČO: 708 28 920</vt:lpstr>
      <vt:lpstr>   Nestátní nezisková církevní organizace  Zřizovatel Církev římskokatolická, biskupství Litoměřické.   Nadřízená organizace – Diecézní charita Litoměřice.  Naše konání inspiruje příklad Ježíše Krista - soucítění s lidským utrpením. Proto nejsme vedeni jen pravidly legislativními a občanskými, ale i pochopením s těmi, co nedosahují hned ve svém životě zlepšení, ale někdy i opakovaně selhávají.     </vt:lpstr>
      <vt:lpstr>Něco málo statistiky</vt:lpstr>
      <vt:lpstr>Lidé – lidem…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Filip</dc:creator>
  <cp:lastModifiedBy>Windows User</cp:lastModifiedBy>
  <cp:revision>102</cp:revision>
  <dcterms:created xsi:type="dcterms:W3CDTF">2017-03-01T20:17:40Z</dcterms:created>
  <dcterms:modified xsi:type="dcterms:W3CDTF">2018-01-10T07:05:05Z</dcterms:modified>
</cp:coreProperties>
</file>